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Fira Code" panose="020B0600000101010101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a1b0d3b2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1a1b0d3b2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3986f0087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3986f0087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a1b0d3b2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1a1b0d3b2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1a1b0d3b2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1a1b0d3b2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377fda20c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377fda20c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1a1b0d3b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1a1b0d3b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a1b0d3b27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a1b0d3b27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1a1b0d3b2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1a1b0d3b2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1a1b0d3b2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1a1b0d3b27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377fda20c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377fda20c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3970382522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3970382522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3970382522_7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3970382522_7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3986f0087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3986f0087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d421587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d421587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3970382522_7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3970382522_7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3970382522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3970382522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397038252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397038252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397038252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397038252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397ff0bf7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397ff0bf7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3986f008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3986f008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77fda20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377fda20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1b0d3b2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a1b0d3b2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a1b0d3b2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1a1b0d3b2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a1b0d3b2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1a1b0d3b2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a1b0d3b27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1a1b0d3b27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38ffd2a03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38ffd2a03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a1b0d3b2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a1b0d3b2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9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9.xml"/><Relationship Id="rId4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p4"/><Relationship Id="rId7" Type="http://schemas.openxmlformats.org/officeDocument/2006/relationships/image" Target="../media/image2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9.xml"/><Relationship Id="rId4" Type="http://schemas.openxmlformats.org/officeDocument/2006/relationships/video" Target="../media/media6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63621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Miracle Morning </a:t>
            </a:r>
            <a:r>
              <a:rPr lang="en">
                <a:solidFill>
                  <a:schemeClr val="accent2"/>
                </a:solidFill>
              </a:rPr>
              <a:t>‘Project’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5" name="Google Shape;455;p25"/>
          <p:cNvSpPr txBox="1">
            <a:spLocks noGrp="1"/>
          </p:cNvSpPr>
          <p:nvPr>
            <p:ph type="subTitle" idx="1"/>
          </p:nvPr>
        </p:nvSpPr>
        <p:spPr>
          <a:xfrm>
            <a:off x="3784775" y="2870900"/>
            <a:ext cx="43905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Team_leader:  상준님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Team_members: 은영님, 수빈님&gt;</a:t>
            </a:r>
            <a:endParaRPr/>
          </a:p>
        </p:txBody>
      </p:sp>
      <p:sp>
        <p:nvSpPr>
          <p:cNvPr id="456" name="Google Shape;456;p25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57" name="Google Shape;457;p25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6022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Team Number One </a:t>
            </a:r>
            <a:r>
              <a:rPr lang="en">
                <a:solidFill>
                  <a:schemeClr val="lt2"/>
                </a:solidFill>
              </a:rPr>
              <a:t>1조</a:t>
            </a:r>
            <a:r>
              <a:rPr lang="en">
                <a:solidFill>
                  <a:schemeClr val="accent6"/>
                </a:solidFill>
              </a:rPr>
              <a:t>] 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458" name="Google Shape;458;p25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59" name="Google Shape;459;p25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0" name="Google Shape;460;p25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62" name="Google Shape;462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인터넷을 통한 데스크 리서치 진행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6" name="Google Shape;626;p34"/>
          <p:cNvSpPr txBox="1">
            <a:spLocks noGrp="1"/>
          </p:cNvSpPr>
          <p:nvPr>
            <p:ph type="body" idx="1"/>
          </p:nvPr>
        </p:nvSpPr>
        <p:spPr>
          <a:xfrm>
            <a:off x="2081775" y="1294102"/>
            <a:ext cx="5111400" cy="2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Point:</a:t>
            </a:r>
            <a:endParaRPr sz="1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F8FAFB"/>
              </a:buClr>
              <a:buSzPts val="1600"/>
              <a:buChar char="∗"/>
            </a:pPr>
            <a:r>
              <a:rPr lang="en" sz="1600">
                <a:solidFill>
                  <a:srgbClr val="F8FAFB"/>
                </a:solidFill>
              </a:rPr>
              <a:t>미라클 모닝과 관련된 정보 수집</a:t>
            </a:r>
            <a:endParaRPr sz="1600">
              <a:solidFill>
                <a:srgbClr val="F8FAF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600"/>
              <a:buChar char="∗"/>
            </a:pPr>
            <a:r>
              <a:rPr lang="en" sz="1600">
                <a:solidFill>
                  <a:srgbClr val="F8FAFB"/>
                </a:solidFill>
              </a:rPr>
              <a:t>미라클 모닝 앱을 검색하여 다운로드하여 사용할 수 있는 앱의 종류와 특징 리서치</a:t>
            </a:r>
            <a:endParaRPr sz="1600">
              <a:solidFill>
                <a:srgbClr val="F8FAF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600"/>
              <a:buChar char="∗"/>
            </a:pPr>
            <a:r>
              <a:rPr lang="en" sz="1600">
                <a:solidFill>
                  <a:srgbClr val="F8FAFB"/>
                </a:solidFill>
              </a:rPr>
              <a:t>유튜브 등의 영상 플랫폼에서 미라클 모닝 관련 영상을 찾아 시청</a:t>
            </a:r>
            <a:endParaRPr sz="1600">
              <a:solidFill>
                <a:srgbClr val="F8FAF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600"/>
              <a:buChar char="∗"/>
            </a:pPr>
            <a:r>
              <a:rPr lang="en" sz="1600">
                <a:solidFill>
                  <a:srgbClr val="F8FAFB"/>
                </a:solidFill>
              </a:rPr>
              <a:t>미라클 모닝을 실천하는 사람들과 정보를 공유하고 의견을 나눌 수 있는 커뮤니티 리서치</a:t>
            </a:r>
            <a:endParaRPr sz="1900">
              <a:solidFill>
                <a:srgbClr val="F8FAFB"/>
              </a:solidFill>
            </a:endParaRPr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4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30" name="Google Shape;630;p34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631" name="Google Shape;631;p34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32" name="Google Shape;632;p34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3" name="Google Shape;633;p34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title"/>
          </p:nvPr>
        </p:nvSpPr>
        <p:spPr>
          <a:xfrm flipH="1">
            <a:off x="1230500" y="791150"/>
            <a:ext cx="1224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03</a:t>
            </a:r>
            <a:endParaRPr sz="4400">
              <a:solidFill>
                <a:schemeClr val="accent6"/>
              </a:solidFill>
            </a:endParaRPr>
          </a:p>
        </p:txBody>
      </p:sp>
      <p:sp>
        <p:nvSpPr>
          <p:cNvPr id="640" name="Google Shape;640;p35"/>
          <p:cNvSpPr txBox="1">
            <a:spLocks noGrp="1"/>
          </p:cNvSpPr>
          <p:nvPr>
            <p:ph type="title" idx="2"/>
          </p:nvPr>
        </p:nvSpPr>
        <p:spPr>
          <a:xfrm>
            <a:off x="1790575" y="1609325"/>
            <a:ext cx="4823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프로젝트 수행 절차 및 방법</a:t>
            </a:r>
            <a:r>
              <a:rPr lang="en" sz="2400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7563775" y="37085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3" name="Google Shape;643;p35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4" name="Google Shape;644;p35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5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cxnSp>
        <p:nvCxnSpPr>
          <p:cNvPr id="647" name="Google Shape;647;p35"/>
          <p:cNvCxnSpPr/>
          <p:nvPr/>
        </p:nvCxnSpPr>
        <p:spPr>
          <a:xfrm>
            <a:off x="1592375" y="1689350"/>
            <a:ext cx="0" cy="2355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5"/>
          <p:cNvSpPr txBox="1"/>
          <p:nvPr/>
        </p:nvSpPr>
        <p:spPr>
          <a:xfrm>
            <a:off x="1973716" y="2179994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3232216" y="2180003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클라이언트 요구 정의서 파악 및 협의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2411016" y="321785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4088571" y="3700475"/>
            <a:ext cx="1974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와이어 프레임 작성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2830066" y="3676362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3717349" y="3216303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활용 툴 및 기술 선택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54" name="Google Shape;654;p35"/>
          <p:cNvCxnSpPr/>
          <p:nvPr/>
        </p:nvCxnSpPr>
        <p:spPr>
          <a:xfrm>
            <a:off x="1587836" y="2472198"/>
            <a:ext cx="327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5"/>
          <p:cNvCxnSpPr/>
          <p:nvPr/>
        </p:nvCxnSpPr>
        <p:spPr>
          <a:xfrm>
            <a:off x="1587836" y="3510058"/>
            <a:ext cx="781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35"/>
          <p:cNvCxnSpPr/>
          <p:nvPr/>
        </p:nvCxnSpPr>
        <p:spPr>
          <a:xfrm>
            <a:off x="1579111" y="3968565"/>
            <a:ext cx="122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5"/>
          <p:cNvSpPr txBox="1"/>
          <p:nvPr/>
        </p:nvSpPr>
        <p:spPr>
          <a:xfrm>
            <a:off x="2200876" y="270619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3481804" y="2706204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일정 관리표 (간드차트) 제작 및 일정 관리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59" name="Google Shape;659;p35"/>
          <p:cNvCxnSpPr/>
          <p:nvPr/>
        </p:nvCxnSpPr>
        <p:spPr>
          <a:xfrm>
            <a:off x="1582775" y="2998389"/>
            <a:ext cx="58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5"/>
          <p:cNvSpPr txBox="1"/>
          <p:nvPr/>
        </p:nvSpPr>
        <p:spPr>
          <a:xfrm>
            <a:off x="2172617" y="760983"/>
            <a:ext cx="781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1121875" y="1183925"/>
            <a:ext cx="3136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 클라이언트 요구 정의서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‘파악 및 협의’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 요구 사항: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리스트 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상세페이지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수정 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작성페이지 필요</a:t>
            </a:r>
            <a:endParaRPr/>
          </a:p>
        </p:txBody>
      </p:sp>
      <p:sp>
        <p:nvSpPr>
          <p:cNvPr id="667" name="Google Shape;667;p36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68" name="Google Shape;668;p3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69" name="Google Shape;669;p36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670" name="Google Shape;670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71" name="Google Shape;671;p36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2" name="Google Shape;672;p3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73" name="Google Shape;673;p36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674" name="Google Shape;674;p36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675" name="Google Shape;675;p36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676" name="Google Shape;676;p36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677" name="Google Shape;677;p36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678" name="Google Shape;678;p36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679" name="Google Shape;679;p36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680" name="Google Shape;680;p36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681" name="Google Shape;681;p36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82" name="Google Shape;682;p36"/>
          <p:cNvPicPr preferRelativeResize="0"/>
          <p:nvPr/>
        </p:nvPicPr>
        <p:blipFill rotWithShape="1">
          <a:blip r:embed="rId3">
            <a:alphaModFix/>
          </a:blip>
          <a:srcRect b="56014"/>
          <a:stretch/>
        </p:blipFill>
        <p:spPr>
          <a:xfrm>
            <a:off x="5150057" y="1311882"/>
            <a:ext cx="3136674" cy="186140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6"/>
          <p:cNvSpPr/>
          <p:nvPr/>
        </p:nvSpPr>
        <p:spPr>
          <a:xfrm>
            <a:off x="5142575" y="1300825"/>
            <a:ext cx="3136800" cy="1872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6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 txBox="1">
            <a:spLocks noGrp="1"/>
          </p:cNvSpPr>
          <p:nvPr>
            <p:ph type="title"/>
          </p:nvPr>
        </p:nvSpPr>
        <p:spPr>
          <a:xfrm>
            <a:off x="1121875" y="1183925"/>
            <a:ext cx="3033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 클라이언트 요구 정의서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‘파악 및 협의’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통계페이지 추가 협의 : 최근 한달 평균 기상시간, 최근 한달활동 Top3, 수행률 출력 기능이 들어가도록 협의</a:t>
            </a:r>
            <a:endParaRPr/>
          </a:p>
        </p:txBody>
      </p:sp>
      <p:sp>
        <p:nvSpPr>
          <p:cNvPr id="692" name="Google Shape;692;p37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93" name="Google Shape;693;p37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94" name="Google Shape;694;p37"/>
          <p:cNvGrpSpPr/>
          <p:nvPr/>
        </p:nvGrpSpPr>
        <p:grpSpPr>
          <a:xfrm>
            <a:off x="1084825" y="2246100"/>
            <a:ext cx="506100" cy="2323925"/>
            <a:chOff x="1084825" y="2246100"/>
            <a:chExt cx="506100" cy="2323925"/>
          </a:xfrm>
        </p:grpSpPr>
        <p:sp>
          <p:nvSpPr>
            <p:cNvPr id="695" name="Google Shape;695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96" name="Google Shape;696;p37"/>
            <p:cNvCxnSpPr/>
            <p:nvPr/>
          </p:nvCxnSpPr>
          <p:spPr>
            <a:xfrm>
              <a:off x="1337875" y="2246100"/>
              <a:ext cx="0" cy="1687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7" name="Google Shape;697;p37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98" name="Google Shape;698;p37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699" name="Google Shape;699;p37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700" name="Google Shape;700;p37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701" name="Google Shape;701;p37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702" name="Google Shape;702;p37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703" name="Google Shape;703;p37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704" name="Google Shape;704;p37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705" name="Google Shape;705;p37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706" name="Google Shape;706;p37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07" name="Google Shape;707;p37"/>
          <p:cNvPicPr preferRelativeResize="0"/>
          <p:nvPr/>
        </p:nvPicPr>
        <p:blipFill rotWithShape="1">
          <a:blip r:embed="rId3">
            <a:alphaModFix/>
          </a:blip>
          <a:srcRect t="94944"/>
          <a:stretch/>
        </p:blipFill>
        <p:spPr>
          <a:xfrm>
            <a:off x="5145075" y="2903032"/>
            <a:ext cx="3138400" cy="2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7"/>
          <p:cNvPicPr preferRelativeResize="0"/>
          <p:nvPr/>
        </p:nvPicPr>
        <p:blipFill rotWithShape="1">
          <a:blip r:embed="rId3">
            <a:alphaModFix/>
          </a:blip>
          <a:srcRect t="43060" b="18484"/>
          <a:stretch/>
        </p:blipFill>
        <p:spPr>
          <a:xfrm>
            <a:off x="5145075" y="1285725"/>
            <a:ext cx="3138400" cy="16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7"/>
          <p:cNvSpPr/>
          <p:nvPr/>
        </p:nvSpPr>
        <p:spPr>
          <a:xfrm>
            <a:off x="5145075" y="1285725"/>
            <a:ext cx="3138300" cy="1817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>
            <a:spLocks noGrp="1"/>
          </p:cNvSpPr>
          <p:nvPr>
            <p:ph type="title"/>
          </p:nvPr>
        </p:nvSpPr>
        <p:spPr>
          <a:xfrm>
            <a:off x="1146600" y="798281"/>
            <a:ext cx="71295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일정 관리표 (간드차트);   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18" name="Google Shape;718;p38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719" name="Google Shape;719;p38"/>
          <p:cNvGrpSpPr/>
          <p:nvPr/>
        </p:nvGrpSpPr>
        <p:grpSpPr>
          <a:xfrm>
            <a:off x="1365129" y="1410373"/>
            <a:ext cx="6820853" cy="3008908"/>
            <a:chOff x="1337875" y="1168950"/>
            <a:chExt cx="6846871" cy="3213272"/>
          </a:xfrm>
        </p:grpSpPr>
        <p:sp>
          <p:nvSpPr>
            <p:cNvPr id="720" name="Google Shape;720;p38"/>
            <p:cNvSpPr txBox="1"/>
            <p:nvPr/>
          </p:nvSpPr>
          <p:spPr>
            <a:xfrm>
              <a:off x="7678646" y="3691922"/>
              <a:ext cx="506100" cy="6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1" name="Google Shape;721;p38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38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723" name="Google Shape;723;p38"/>
          <p:cNvPicPr preferRelativeResize="0"/>
          <p:nvPr/>
        </p:nvPicPr>
        <p:blipFill rotWithShape="1">
          <a:blip r:embed="rId3">
            <a:alphaModFix/>
          </a:blip>
          <a:srcRect b="6785"/>
          <a:stretch/>
        </p:blipFill>
        <p:spPr>
          <a:xfrm>
            <a:off x="1587050" y="1528950"/>
            <a:ext cx="6127201" cy="23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구조를 잡는데 사용 &gt;</a:t>
            </a:r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1"/>
          </p:nvPr>
        </p:nvSpPr>
        <p:spPr>
          <a:xfrm>
            <a:off x="5977231" y="1846231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DB및 쿼리 작성시 사용 &gt;</a:t>
            </a: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5901025" y="1365681"/>
            <a:ext cx="294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Mariadb, HeidiSQL</a:t>
            </a:r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59538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DB와 HTML 연결 &gt;</a:t>
            </a:r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26999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디자인에 사용 &gt;</a:t>
            </a:r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2623725" y="2826249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Figma, Photoshop</a:t>
            </a: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/>
          </p:nvPr>
        </p:nvSpPr>
        <p:spPr>
          <a:xfrm>
            <a:off x="1719525" y="614225"/>
            <a:ext cx="5965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활용 </a:t>
            </a:r>
            <a:r>
              <a:rPr lang="en">
                <a:solidFill>
                  <a:schemeClr val="accent2"/>
                </a:solidFill>
              </a:rPr>
              <a:t>‘개발 및 디자인 툴’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739" name="Google Shape;739;p39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40" name="Google Shape;740;p3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41" name="Google Shape;741;p39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2" name="Google Shape;742;p39"/>
          <p:cNvGrpSpPr/>
          <p:nvPr/>
        </p:nvGrpSpPr>
        <p:grpSpPr>
          <a:xfrm>
            <a:off x="1512551" y="1747850"/>
            <a:ext cx="936424" cy="487500"/>
            <a:chOff x="1665363" y="1706700"/>
            <a:chExt cx="578325" cy="487500"/>
          </a:xfrm>
        </p:grpSpPr>
        <p:sp>
          <p:nvSpPr>
            <p:cNvPr id="743" name="Google Shape;743;p39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39"/>
          <p:cNvGrpSpPr/>
          <p:nvPr/>
        </p:nvGrpSpPr>
        <p:grpSpPr>
          <a:xfrm>
            <a:off x="4857747" y="1742525"/>
            <a:ext cx="1012300" cy="487500"/>
            <a:chOff x="4764875" y="1706700"/>
            <a:chExt cx="578325" cy="487500"/>
          </a:xfrm>
        </p:grpSpPr>
        <p:sp>
          <p:nvSpPr>
            <p:cNvPr id="746" name="Google Shape;746;p3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9"/>
          <p:cNvGrpSpPr/>
          <p:nvPr/>
        </p:nvGrpSpPr>
        <p:grpSpPr>
          <a:xfrm>
            <a:off x="4857815" y="3258875"/>
            <a:ext cx="936424" cy="487500"/>
            <a:chOff x="5198688" y="3289450"/>
            <a:chExt cx="578325" cy="487500"/>
          </a:xfrm>
        </p:grpSpPr>
        <p:sp>
          <p:nvSpPr>
            <p:cNvPr id="749" name="Google Shape;749;p39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9"/>
          <p:cNvGrpSpPr/>
          <p:nvPr/>
        </p:nvGrpSpPr>
        <p:grpSpPr>
          <a:xfrm>
            <a:off x="1512476" y="3258875"/>
            <a:ext cx="936498" cy="487500"/>
            <a:chOff x="2099175" y="3289450"/>
            <a:chExt cx="535020" cy="487500"/>
          </a:xfrm>
        </p:grpSpPr>
        <p:sp>
          <p:nvSpPr>
            <p:cNvPr id="752" name="Google Shape;752;p39"/>
            <p:cNvSpPr/>
            <p:nvPr/>
          </p:nvSpPr>
          <p:spPr>
            <a:xfrm flipH="1">
              <a:off x="2608695" y="3289450"/>
              <a:ext cx="255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39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55" name="Google Shape;755;p39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56" name="Google Shape;756;p39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757" name="Google Shape;7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35" y="1668498"/>
            <a:ext cx="836261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74" y="1591526"/>
            <a:ext cx="859261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913" y="3304608"/>
            <a:ext cx="41101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9"/>
          <p:cNvSpPr txBox="1"/>
          <p:nvPr/>
        </p:nvSpPr>
        <p:spPr>
          <a:xfrm>
            <a:off x="6064300" y="1258900"/>
            <a:ext cx="30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61" name="Google Shape;7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275" y="3117312"/>
            <a:ext cx="770625" cy="7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9"/>
          <p:cNvSpPr txBox="1"/>
          <p:nvPr/>
        </p:nvSpPr>
        <p:spPr>
          <a:xfrm>
            <a:off x="7762000" y="1294875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63" name="Google Shape;7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0925" y="3282799"/>
            <a:ext cx="298373" cy="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9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765" name="Google Shape;765;p39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>
            <a:spLocks noGrp="1"/>
          </p:cNvSpPr>
          <p:nvPr>
            <p:ph type="subTitle" idx="2"/>
          </p:nvPr>
        </p:nvSpPr>
        <p:spPr>
          <a:xfrm>
            <a:off x="2494725" y="177753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팀 프로젝트 일정 관리 및 팀원들 간의 소통 &gt;</a:t>
            </a: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1"/>
          </p:nvPr>
        </p:nvSpPr>
        <p:spPr>
          <a:xfrm>
            <a:off x="5748631" y="1780011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팀원들 간의 자료 공유 및 소통에 사용 &gt;</a:t>
            </a:r>
            <a:endParaRPr/>
          </a:p>
        </p:txBody>
      </p:sp>
      <p:sp>
        <p:nvSpPr>
          <p:cNvPr id="772" name="Google Shape;772;p40"/>
          <p:cNvSpPr txBox="1">
            <a:spLocks noGrp="1"/>
          </p:cNvSpPr>
          <p:nvPr>
            <p:ph type="subTitle" idx="3"/>
          </p:nvPr>
        </p:nvSpPr>
        <p:spPr>
          <a:xfrm>
            <a:off x="2494725" y="139964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</a:t>
            </a: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4"/>
          </p:nvPr>
        </p:nvSpPr>
        <p:spPr>
          <a:xfrm>
            <a:off x="5729225" y="1399651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 </a:t>
            </a:r>
            <a:endParaRPr sz="500"/>
          </a:p>
        </p:txBody>
      </p:sp>
      <p:sp>
        <p:nvSpPr>
          <p:cNvPr id="774" name="Google Shape;774;p4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활용 </a:t>
            </a:r>
            <a:r>
              <a:rPr lang="en">
                <a:solidFill>
                  <a:schemeClr val="accent2"/>
                </a:solidFill>
              </a:rPr>
              <a:t>‘협업툴’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775" name="Google Shape;775;p40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76" name="Google Shape;776;p40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77" name="Google Shape;777;p40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8" name="Google Shape;778;p40"/>
          <p:cNvGrpSpPr/>
          <p:nvPr/>
        </p:nvGrpSpPr>
        <p:grpSpPr>
          <a:xfrm>
            <a:off x="1771663" y="1681630"/>
            <a:ext cx="578325" cy="487500"/>
            <a:chOff x="1665363" y="1706700"/>
            <a:chExt cx="578325" cy="487500"/>
          </a:xfrm>
        </p:grpSpPr>
        <p:sp>
          <p:nvSpPr>
            <p:cNvPr id="779" name="Google Shape;779;p4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0"/>
          <p:cNvGrpSpPr/>
          <p:nvPr/>
        </p:nvGrpSpPr>
        <p:grpSpPr>
          <a:xfrm>
            <a:off x="5099775" y="1681630"/>
            <a:ext cx="578325" cy="487500"/>
            <a:chOff x="4764875" y="1706700"/>
            <a:chExt cx="578325" cy="487500"/>
          </a:xfrm>
        </p:grpSpPr>
        <p:sp>
          <p:nvSpPr>
            <p:cNvPr id="782" name="Google Shape;782;p40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0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5" name="Google Shape;785;p40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86" name="Google Shape;786;p40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787" name="Google Shape;7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848" y="1602261"/>
            <a:ext cx="646200" cy="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86" y="1636188"/>
            <a:ext cx="578325" cy="5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790" name="Google Shape;790;p4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791" name="Google Shape;791;p40"/>
          <p:cNvGrpSpPr/>
          <p:nvPr/>
        </p:nvGrpSpPr>
        <p:grpSpPr>
          <a:xfrm>
            <a:off x="1771663" y="3233305"/>
            <a:ext cx="578325" cy="487500"/>
            <a:chOff x="1665363" y="1706700"/>
            <a:chExt cx="578325" cy="487500"/>
          </a:xfrm>
        </p:grpSpPr>
        <p:sp>
          <p:nvSpPr>
            <p:cNvPr id="792" name="Google Shape;792;p4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4" name="Google Shape;7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674" y="3187887"/>
            <a:ext cx="578324" cy="5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0"/>
          <p:cNvSpPr txBox="1">
            <a:spLocks noGrp="1"/>
          </p:cNvSpPr>
          <p:nvPr>
            <p:ph type="subTitle" idx="2"/>
          </p:nvPr>
        </p:nvSpPr>
        <p:spPr>
          <a:xfrm>
            <a:off x="2530750" y="3262925"/>
            <a:ext cx="22212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팀 프로젝트 버전 및 이슈 관리 &gt;</a:t>
            </a:r>
            <a:endParaRPr/>
          </a:p>
        </p:txBody>
      </p:sp>
      <p:sp>
        <p:nvSpPr>
          <p:cNvPr id="796" name="Google Shape;796;p40"/>
          <p:cNvSpPr txBox="1">
            <a:spLocks noGrp="1"/>
          </p:cNvSpPr>
          <p:nvPr>
            <p:ph type="subTitle" idx="3"/>
          </p:nvPr>
        </p:nvSpPr>
        <p:spPr>
          <a:xfrm>
            <a:off x="2530750" y="296121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Github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1"/>
          <p:cNvSpPr txBox="1">
            <a:spLocks noGrp="1"/>
          </p:cNvSpPr>
          <p:nvPr>
            <p:ph type="title"/>
          </p:nvPr>
        </p:nvSpPr>
        <p:spPr>
          <a:xfrm>
            <a:off x="1121875" y="1183925"/>
            <a:ext cx="32349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 디자인 스케치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2" name="Google Shape;802;p41"/>
          <p:cNvSpPr txBox="1">
            <a:spLocks noGrp="1"/>
          </p:cNvSpPr>
          <p:nvPr>
            <p:ph type="subTitle" idx="1"/>
          </p:nvPr>
        </p:nvSpPr>
        <p:spPr>
          <a:xfrm>
            <a:off x="1667250" y="2255937"/>
            <a:ext cx="28911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필요한 기능만 넣은 스케치</a:t>
            </a: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04" name="Google Shape;804;p4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05" name="Google Shape;805;p41"/>
          <p:cNvGrpSpPr/>
          <p:nvPr/>
        </p:nvGrpSpPr>
        <p:grpSpPr>
          <a:xfrm>
            <a:off x="1084825" y="2340880"/>
            <a:ext cx="506100" cy="1471002"/>
            <a:chOff x="1084825" y="2246200"/>
            <a:chExt cx="506100" cy="2216700"/>
          </a:xfrm>
        </p:grpSpPr>
        <p:sp>
          <p:nvSpPr>
            <p:cNvPr id="806" name="Google Shape;806;p41"/>
            <p:cNvSpPr txBox="1"/>
            <p:nvPr/>
          </p:nvSpPr>
          <p:spPr>
            <a:xfrm>
              <a:off x="1084825" y="3535000"/>
              <a:ext cx="506100" cy="9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07" name="Google Shape;807;p41"/>
            <p:cNvCxnSpPr>
              <a:endCxn id="806" idx="0"/>
            </p:cNvCxnSpPr>
            <p:nvPr/>
          </p:nvCxnSpPr>
          <p:spPr>
            <a:xfrm>
              <a:off x="1337875" y="2246200"/>
              <a:ext cx="0" cy="128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8" name="Google Shape;808;p4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09" name="Google Shape;809;p41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810" name="Google Shape;810;p41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811" name="Google Shape;811;p41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812" name="Google Shape;812;p41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813" name="Google Shape;813;p41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814" name="Google Shape;814;p41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815" name="Google Shape;815;p41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816" name="Google Shape;816;p41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817" name="Google Shape;817;p41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8" name="Google Shape;818;p41"/>
          <p:cNvPicPr preferRelativeResize="0"/>
          <p:nvPr/>
        </p:nvPicPr>
        <p:blipFill rotWithShape="1">
          <a:blip r:embed="rId3">
            <a:alphaModFix/>
          </a:blip>
          <a:srcRect l="18976" t="7605" r="22598" b="2812"/>
          <a:stretch/>
        </p:blipFill>
        <p:spPr>
          <a:xfrm>
            <a:off x="5098600" y="1253375"/>
            <a:ext cx="3234748" cy="1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1"/>
          <p:cNvSpPr/>
          <p:nvPr/>
        </p:nvSpPr>
        <p:spPr>
          <a:xfrm>
            <a:off x="5098600" y="1253375"/>
            <a:ext cx="3234600" cy="1914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1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821" name="Google Shape;821;p41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2"/>
          <p:cNvSpPr txBox="1">
            <a:spLocks noGrp="1"/>
          </p:cNvSpPr>
          <p:nvPr>
            <p:ph type="title"/>
          </p:nvPr>
        </p:nvSpPr>
        <p:spPr>
          <a:xfrm>
            <a:off x="1121875" y="1183925"/>
            <a:ext cx="3259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 디자인 스케치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1"/>
          </p:nvPr>
        </p:nvSpPr>
        <p:spPr>
          <a:xfrm>
            <a:off x="1667250" y="2108173"/>
            <a:ext cx="2891100" cy="12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컨셉에 맞게 수정한 스케치 </a:t>
            </a:r>
            <a:endParaRPr/>
          </a:p>
        </p:txBody>
      </p:sp>
      <p:sp>
        <p:nvSpPr>
          <p:cNvPr id="828" name="Google Shape;828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30" name="Google Shape;830;p42"/>
          <p:cNvGrpSpPr/>
          <p:nvPr/>
        </p:nvGrpSpPr>
        <p:grpSpPr>
          <a:xfrm>
            <a:off x="1084825" y="2378589"/>
            <a:ext cx="506100" cy="1471002"/>
            <a:chOff x="1084825" y="2246200"/>
            <a:chExt cx="506100" cy="2216700"/>
          </a:xfrm>
        </p:grpSpPr>
        <p:sp>
          <p:nvSpPr>
            <p:cNvPr id="831" name="Google Shape;831;p42"/>
            <p:cNvSpPr txBox="1"/>
            <p:nvPr/>
          </p:nvSpPr>
          <p:spPr>
            <a:xfrm>
              <a:off x="1084825" y="3535000"/>
              <a:ext cx="506100" cy="9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32" name="Google Shape;832;p42"/>
            <p:cNvCxnSpPr>
              <a:endCxn id="831" idx="0"/>
            </p:cNvCxnSpPr>
            <p:nvPr/>
          </p:nvCxnSpPr>
          <p:spPr>
            <a:xfrm>
              <a:off x="1337875" y="2246200"/>
              <a:ext cx="0" cy="128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3" name="Google Shape;833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34" name="Google Shape;834;p42"/>
          <p:cNvGrpSpPr/>
          <p:nvPr/>
        </p:nvGrpSpPr>
        <p:grpSpPr>
          <a:xfrm>
            <a:off x="4994678" y="1173377"/>
            <a:ext cx="3439196" cy="2775803"/>
            <a:chOff x="4994678" y="1173377"/>
            <a:chExt cx="3439196" cy="2775803"/>
          </a:xfrm>
        </p:grpSpPr>
        <p:grpSp>
          <p:nvGrpSpPr>
            <p:cNvPr id="835" name="Google Shape;835;p42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836" name="Google Shape;836;p42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837" name="Google Shape;837;p42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838" name="Google Shape;838;p42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839" name="Google Shape;839;p42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840" name="Google Shape;840;p42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841" name="Google Shape;841;p42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842" name="Google Shape;842;p42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43" name="Google Shape;843;p42"/>
          <p:cNvPicPr preferRelativeResize="0"/>
          <p:nvPr/>
        </p:nvPicPr>
        <p:blipFill rotWithShape="1">
          <a:blip r:embed="rId3">
            <a:alphaModFix/>
          </a:blip>
          <a:srcRect l="17896" t="26250" r="33112" b="13194"/>
          <a:stretch/>
        </p:blipFill>
        <p:spPr>
          <a:xfrm>
            <a:off x="5099500" y="1297100"/>
            <a:ext cx="3204000" cy="18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2"/>
          <p:cNvSpPr/>
          <p:nvPr/>
        </p:nvSpPr>
        <p:spPr>
          <a:xfrm>
            <a:off x="5099500" y="1297225"/>
            <a:ext cx="3204000" cy="182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846" name="Google Shape;846;p4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3"/>
          <p:cNvSpPr txBox="1">
            <a:spLocks noGrp="1"/>
          </p:cNvSpPr>
          <p:nvPr>
            <p:ph type="title"/>
          </p:nvPr>
        </p:nvSpPr>
        <p:spPr>
          <a:xfrm flipH="1">
            <a:off x="1136325" y="646524"/>
            <a:ext cx="36624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 프로그램 구현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1394918" y="3613743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235025" y="1736549"/>
            <a:ext cx="13464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222925" y="2392675"/>
            <a:ext cx="1489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ERD 작성</a:t>
            </a:r>
            <a:endParaRPr sz="20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66025" y="580074"/>
            <a:ext cx="50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59" name="Google Shape;859;p43"/>
          <p:cNvCxnSpPr/>
          <p:nvPr/>
        </p:nvCxnSpPr>
        <p:spPr>
          <a:xfrm>
            <a:off x="1573925" y="1590625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3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861" name="Google Shape;861;p43"/>
          <p:cNvGrpSpPr/>
          <p:nvPr/>
        </p:nvGrpSpPr>
        <p:grpSpPr>
          <a:xfrm>
            <a:off x="5072119" y="1429529"/>
            <a:ext cx="3426471" cy="2765533"/>
            <a:chOff x="4994678" y="1173377"/>
            <a:chExt cx="3439196" cy="2775803"/>
          </a:xfrm>
        </p:grpSpPr>
        <p:grpSp>
          <p:nvGrpSpPr>
            <p:cNvPr id="862" name="Google Shape;862;p43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863" name="Google Shape;863;p43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864" name="Google Shape;864;p43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865" name="Google Shape;865;p43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866" name="Google Shape;866;p43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867" name="Google Shape;867;p43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868" name="Google Shape;868;p43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869" name="Google Shape;869;p43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0" name="Google Shape;870;p43"/>
          <p:cNvSpPr/>
          <p:nvPr/>
        </p:nvSpPr>
        <p:spPr>
          <a:xfrm>
            <a:off x="5173063" y="1554240"/>
            <a:ext cx="3189000" cy="1845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43"/>
          <p:cNvPicPr preferRelativeResize="0"/>
          <p:nvPr/>
        </p:nvPicPr>
        <p:blipFill rotWithShape="1">
          <a:blip r:embed="rId3">
            <a:alphaModFix/>
          </a:blip>
          <a:srcRect l="22315" t="19824" r="24285" b="25230"/>
          <a:stretch/>
        </p:blipFill>
        <p:spPr>
          <a:xfrm>
            <a:off x="5173087" y="1554276"/>
            <a:ext cx="3188952" cy="18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"/>
          <p:cNvSpPr txBox="1">
            <a:spLocks noGrp="1"/>
          </p:cNvSpPr>
          <p:nvPr>
            <p:ph type="title"/>
          </p:nvPr>
        </p:nvSpPr>
        <p:spPr>
          <a:xfrm flipH="1">
            <a:off x="1582551" y="1368031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subTitle" idx="2"/>
          </p:nvPr>
        </p:nvSpPr>
        <p:spPr>
          <a:xfrm>
            <a:off x="2485176" y="190647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개요</a:t>
            </a:r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title" idx="3"/>
          </p:nvPr>
        </p:nvSpPr>
        <p:spPr>
          <a:xfrm flipH="1">
            <a:off x="1561664" y="1897631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ubTitle" idx="5"/>
          </p:nvPr>
        </p:nvSpPr>
        <p:spPr>
          <a:xfrm>
            <a:off x="2501350" y="1384350"/>
            <a:ext cx="4935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팀 구성 및 역할 소개</a:t>
            </a:r>
            <a:endParaRPr/>
          </a:p>
        </p:txBody>
      </p:sp>
      <p:sp>
        <p:nvSpPr>
          <p:cNvPr id="473" name="Google Shape;473;p26"/>
          <p:cNvSpPr txBox="1">
            <a:spLocks noGrp="1"/>
          </p:cNvSpPr>
          <p:nvPr>
            <p:ph type="title" idx="6"/>
          </p:nvPr>
        </p:nvSpPr>
        <p:spPr>
          <a:xfrm flipH="1">
            <a:off x="1567285" y="244148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4" name="Google Shape;474;p26"/>
          <p:cNvSpPr txBox="1">
            <a:spLocks noGrp="1"/>
          </p:cNvSpPr>
          <p:nvPr>
            <p:ph type="subTitle" idx="8"/>
          </p:nvPr>
        </p:nvSpPr>
        <p:spPr>
          <a:xfrm>
            <a:off x="2493738" y="2434463"/>
            <a:ext cx="3309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수행 절차 및 방법</a:t>
            </a:r>
            <a:endParaRPr/>
          </a:p>
        </p:txBody>
      </p:sp>
      <p:sp>
        <p:nvSpPr>
          <p:cNvPr id="475" name="Google Shape;475;p26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2"/>
                </a:solidFill>
              </a:rPr>
              <a:t>‘Contents’</a:t>
            </a:r>
            <a:r>
              <a:rPr lang="en"/>
              <a:t>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476" name="Google Shape;476;p26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77" name="Google Shape;477;p2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78" name="Google Shape;478;p26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79;p26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80" name="Google Shape;480;p26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81" name="Google Shape;481;p26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82" name="Google Shape;482;p26"/>
          <p:cNvSpPr txBox="1">
            <a:spLocks noGrp="1"/>
          </p:cNvSpPr>
          <p:nvPr>
            <p:ph type="title"/>
          </p:nvPr>
        </p:nvSpPr>
        <p:spPr>
          <a:xfrm flipH="1">
            <a:off x="1569623" y="297006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26"/>
          <p:cNvSpPr txBox="1">
            <a:spLocks noGrp="1"/>
          </p:cNvSpPr>
          <p:nvPr>
            <p:ph type="subTitle" idx="2"/>
          </p:nvPr>
        </p:nvSpPr>
        <p:spPr>
          <a:xfrm>
            <a:off x="2509008" y="2970078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프로젝트 수행 결과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4" name="Google Shape;484;p26"/>
          <p:cNvSpPr txBox="1">
            <a:spLocks noGrp="1"/>
          </p:cNvSpPr>
          <p:nvPr>
            <p:ph type="title" idx="3"/>
          </p:nvPr>
        </p:nvSpPr>
        <p:spPr>
          <a:xfrm flipH="1">
            <a:off x="1554661" y="349242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5"/>
          </p:nvPr>
        </p:nvSpPr>
        <p:spPr>
          <a:xfrm>
            <a:off x="2508997" y="3500069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자체 평가 의견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26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 flipH="1">
            <a:off x="1136325" y="646524"/>
            <a:ext cx="36624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 프로그램 구현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877" name="Google Shape;877;p44"/>
          <p:cNvSpPr txBox="1"/>
          <p:nvPr/>
        </p:nvSpPr>
        <p:spPr>
          <a:xfrm>
            <a:off x="1394918" y="3613743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1" name="Google Shape;881;p44"/>
          <p:cNvSpPr txBox="1"/>
          <p:nvPr/>
        </p:nvSpPr>
        <p:spPr>
          <a:xfrm>
            <a:off x="2235025" y="1736549"/>
            <a:ext cx="13464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2" name="Google Shape;882;p44"/>
          <p:cNvSpPr txBox="1"/>
          <p:nvPr/>
        </p:nvSpPr>
        <p:spPr>
          <a:xfrm>
            <a:off x="2314975" y="2385150"/>
            <a:ext cx="1186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 생성</a:t>
            </a:r>
            <a:endParaRPr sz="20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3" name="Google Shape;883;p44"/>
          <p:cNvSpPr txBox="1"/>
          <p:nvPr/>
        </p:nvSpPr>
        <p:spPr>
          <a:xfrm>
            <a:off x="4566025" y="580074"/>
            <a:ext cx="50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84" name="Google Shape;884;p44"/>
          <p:cNvCxnSpPr/>
          <p:nvPr/>
        </p:nvCxnSpPr>
        <p:spPr>
          <a:xfrm>
            <a:off x="1573925" y="1590625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" name="Google Shape;885;p44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886" name="Google Shape;886;p44"/>
          <p:cNvGrpSpPr/>
          <p:nvPr/>
        </p:nvGrpSpPr>
        <p:grpSpPr>
          <a:xfrm>
            <a:off x="5072119" y="1429529"/>
            <a:ext cx="3426471" cy="2765533"/>
            <a:chOff x="4994678" y="1173377"/>
            <a:chExt cx="3439196" cy="2775803"/>
          </a:xfrm>
        </p:grpSpPr>
        <p:grpSp>
          <p:nvGrpSpPr>
            <p:cNvPr id="887" name="Google Shape;887;p44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888" name="Google Shape;888;p44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889" name="Google Shape;889;p44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890" name="Google Shape;890;p44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891" name="Google Shape;891;p44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892" name="Google Shape;892;p44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893" name="Google Shape;893;p44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894" name="Google Shape;894;p44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5" name="Google Shape;895;p44"/>
          <p:cNvSpPr/>
          <p:nvPr/>
        </p:nvSpPr>
        <p:spPr>
          <a:xfrm>
            <a:off x="5173063" y="1554240"/>
            <a:ext cx="3189000" cy="1845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" name="Google Shape;896;p44"/>
          <p:cNvPicPr preferRelativeResize="0"/>
          <p:nvPr/>
        </p:nvPicPr>
        <p:blipFill rotWithShape="1">
          <a:blip r:embed="rId3">
            <a:alphaModFix/>
          </a:blip>
          <a:srcRect l="798" t="27341" r="53285" b="25419"/>
          <a:stretch/>
        </p:blipFill>
        <p:spPr>
          <a:xfrm>
            <a:off x="5173100" y="1554277"/>
            <a:ext cx="3188952" cy="18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5"/>
          <p:cNvSpPr txBox="1">
            <a:spLocks noGrp="1"/>
          </p:cNvSpPr>
          <p:nvPr>
            <p:ph type="title"/>
          </p:nvPr>
        </p:nvSpPr>
        <p:spPr>
          <a:xfrm flipH="1">
            <a:off x="1136301" y="691775"/>
            <a:ext cx="450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 프로그램 구현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902" name="Google Shape;902;p45"/>
          <p:cNvSpPr txBox="1"/>
          <p:nvPr/>
        </p:nvSpPr>
        <p:spPr>
          <a:xfrm>
            <a:off x="1573918" y="3621268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04" name="Google Shape;904;p45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06" name="Google Shape;906;p45"/>
          <p:cNvSpPr txBox="1"/>
          <p:nvPr/>
        </p:nvSpPr>
        <p:spPr>
          <a:xfrm>
            <a:off x="2009475" y="2643423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7" name="Google Shape;907;p45"/>
          <p:cNvSpPr txBox="1"/>
          <p:nvPr/>
        </p:nvSpPr>
        <p:spPr>
          <a:xfrm>
            <a:off x="5326375" y="736400"/>
            <a:ext cx="50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8" name="Google Shape;908;p45"/>
          <p:cNvSpPr txBox="1"/>
          <p:nvPr/>
        </p:nvSpPr>
        <p:spPr>
          <a:xfrm>
            <a:off x="2001222" y="1782596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9" name="Google Shape;909;p45"/>
          <p:cNvSpPr txBox="1"/>
          <p:nvPr/>
        </p:nvSpPr>
        <p:spPr>
          <a:xfrm>
            <a:off x="3443687" y="1782579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HTML/CSS 마크업 구현</a:t>
            </a:r>
            <a:endParaRPr sz="20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10" name="Google Shape;910;p45"/>
          <p:cNvSpPr txBox="1"/>
          <p:nvPr/>
        </p:nvSpPr>
        <p:spPr>
          <a:xfrm>
            <a:off x="3438905" y="2667406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PHP로 데이터베이스와 연동하는 기능 구현</a:t>
            </a:r>
            <a:endParaRPr sz="20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911" name="Google Shape;911;p45"/>
          <p:cNvCxnSpPr/>
          <p:nvPr/>
        </p:nvCxnSpPr>
        <p:spPr>
          <a:xfrm>
            <a:off x="1573925" y="1590625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2" name="Google Shape;912;p45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6"/>
          <p:cNvSpPr txBox="1">
            <a:spLocks noGrp="1"/>
          </p:cNvSpPr>
          <p:nvPr>
            <p:ph type="title"/>
          </p:nvPr>
        </p:nvSpPr>
        <p:spPr>
          <a:xfrm flipH="1">
            <a:off x="1136301" y="691775"/>
            <a:ext cx="45081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 프로그램 구현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918" name="Google Shape;918;p46"/>
          <p:cNvSpPr txBox="1"/>
          <p:nvPr/>
        </p:nvSpPr>
        <p:spPr>
          <a:xfrm>
            <a:off x="1573918" y="3621268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19" name="Google Shape;919;p46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21" name="Google Shape;921;p46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22" name="Google Shape;922;p46"/>
          <p:cNvSpPr txBox="1"/>
          <p:nvPr/>
        </p:nvSpPr>
        <p:spPr>
          <a:xfrm>
            <a:off x="5220775" y="683075"/>
            <a:ext cx="50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3" name="Google Shape;923;p46"/>
          <p:cNvSpPr txBox="1"/>
          <p:nvPr/>
        </p:nvSpPr>
        <p:spPr>
          <a:xfrm>
            <a:off x="2001222" y="1782596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05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4" name="Google Shape;924;p46"/>
          <p:cNvSpPr txBox="1"/>
          <p:nvPr/>
        </p:nvSpPr>
        <p:spPr>
          <a:xfrm>
            <a:off x="2001225" y="2453800"/>
            <a:ext cx="3162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실행테스트 및 코드리뷰</a:t>
            </a:r>
            <a:endParaRPr sz="20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925" name="Google Shape;925;p46"/>
          <p:cNvCxnSpPr/>
          <p:nvPr/>
        </p:nvCxnSpPr>
        <p:spPr>
          <a:xfrm>
            <a:off x="1573925" y="1590625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927" name="Google Shape;927;p46"/>
          <p:cNvGrpSpPr/>
          <p:nvPr/>
        </p:nvGrpSpPr>
        <p:grpSpPr>
          <a:xfrm>
            <a:off x="5220778" y="1474777"/>
            <a:ext cx="3439196" cy="2775803"/>
            <a:chOff x="4994678" y="1173377"/>
            <a:chExt cx="3439196" cy="2775803"/>
          </a:xfrm>
        </p:grpSpPr>
        <p:grpSp>
          <p:nvGrpSpPr>
            <p:cNvPr id="928" name="Google Shape;928;p46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929" name="Google Shape;929;p46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930" name="Google Shape;930;p46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931" name="Google Shape;931;p46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932" name="Google Shape;932;p46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933" name="Google Shape;933;p46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934" name="Google Shape;934;p46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35" name="Google Shape;935;p46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36" name="Google Shape;936;p46"/>
          <p:cNvPicPr preferRelativeResize="0"/>
          <p:nvPr/>
        </p:nvPicPr>
        <p:blipFill rotWithShape="1">
          <a:blip r:embed="rId3">
            <a:alphaModFix/>
          </a:blip>
          <a:srcRect r="13247"/>
          <a:stretch/>
        </p:blipFill>
        <p:spPr>
          <a:xfrm>
            <a:off x="5371975" y="1597200"/>
            <a:ext cx="3136801" cy="1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7"/>
          <p:cNvSpPr txBox="1">
            <a:spLocks noGrp="1"/>
          </p:cNvSpPr>
          <p:nvPr>
            <p:ph type="title"/>
          </p:nvPr>
        </p:nvSpPr>
        <p:spPr>
          <a:xfrm>
            <a:off x="2081652" y="573240"/>
            <a:ext cx="50106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리스트 페이지 </a:t>
            </a:r>
            <a:r>
              <a:rPr lang="en">
                <a:solidFill>
                  <a:schemeClr val="accent2"/>
                </a:solidFill>
              </a:rPr>
              <a:t>‘시연 영상’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43" name="Google Shape;943;p47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44" name="Google Shape;944;p47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945" name="Google Shape;945;p47"/>
          <p:cNvGrpSpPr/>
          <p:nvPr/>
        </p:nvGrpSpPr>
        <p:grpSpPr>
          <a:xfrm>
            <a:off x="5166619" y="1472427"/>
            <a:ext cx="3439196" cy="2775803"/>
            <a:chOff x="4994678" y="1173377"/>
            <a:chExt cx="3439196" cy="2775803"/>
          </a:xfrm>
        </p:grpSpPr>
        <p:grpSp>
          <p:nvGrpSpPr>
            <p:cNvPr id="946" name="Google Shape;946;p47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947" name="Google Shape;947;p47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948" name="Google Shape;948;p47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949" name="Google Shape;949;p47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950" name="Google Shape;950;p47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951" name="Google Shape;951;p47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952" name="Google Shape;952;p47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53" name="Google Shape;953;p47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4" name="Google Shape;954;p47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955" name="Google Shape;955;p47"/>
          <p:cNvGrpSpPr/>
          <p:nvPr/>
        </p:nvGrpSpPr>
        <p:grpSpPr>
          <a:xfrm>
            <a:off x="1184775" y="1472427"/>
            <a:ext cx="3439196" cy="2775803"/>
            <a:chOff x="4994678" y="1173377"/>
            <a:chExt cx="3439196" cy="2775803"/>
          </a:xfrm>
        </p:grpSpPr>
        <p:grpSp>
          <p:nvGrpSpPr>
            <p:cNvPr id="956" name="Google Shape;956;p47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957" name="Google Shape;957;p47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958" name="Google Shape;958;p47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959" name="Google Shape;959;p47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960" name="Google Shape;960;p47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961" name="Google Shape;961;p47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962" name="Google Shape;962;p47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63" name="Google Shape;963;p47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4" name="Google Shape;964;p47"/>
          <p:cNvSpPr txBox="1"/>
          <p:nvPr/>
        </p:nvSpPr>
        <p:spPr>
          <a:xfrm>
            <a:off x="3471710" y="3885729"/>
            <a:ext cx="106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Pagination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5" name="Google Shape;965;p47"/>
          <p:cNvSpPr txBox="1"/>
          <p:nvPr/>
        </p:nvSpPr>
        <p:spPr>
          <a:xfrm>
            <a:off x="7445409" y="3909525"/>
            <a:ext cx="126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CompleteCheck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8" name="Google Shape;968;p47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2" name="pagin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1565" y="1593455"/>
            <a:ext cx="3151027" cy="1793995"/>
          </a:xfrm>
          <a:prstGeom prst="rect">
            <a:avLst/>
          </a:prstGeom>
        </p:spPr>
      </p:pic>
      <p:pic>
        <p:nvPicPr>
          <p:cNvPr id="3" name="is_co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6214" y="1625806"/>
            <a:ext cx="3123644" cy="1773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8"/>
          <p:cNvSpPr txBox="1">
            <a:spLocks noGrp="1"/>
          </p:cNvSpPr>
          <p:nvPr>
            <p:ph type="title"/>
          </p:nvPr>
        </p:nvSpPr>
        <p:spPr>
          <a:xfrm>
            <a:off x="1810146" y="671310"/>
            <a:ext cx="57165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리스트 페이지 </a:t>
            </a:r>
            <a:r>
              <a:rPr lang="en">
                <a:solidFill>
                  <a:schemeClr val="accent2"/>
                </a:solidFill>
              </a:rPr>
              <a:t>‘자체평가 의견’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4" name="Google Shape;974;p4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76" name="Google Shape;976;p4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77" name="Google Shape;977;p4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978" name="Google Shape;978;p4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979" name="Google Shape;979;p48"/>
          <p:cNvSpPr txBox="1"/>
          <p:nvPr/>
        </p:nvSpPr>
        <p:spPr>
          <a:xfrm>
            <a:off x="1521133" y="3643900"/>
            <a:ext cx="6963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0" name="Google Shape;980;p48"/>
          <p:cNvSpPr txBox="1"/>
          <p:nvPr/>
        </p:nvSpPr>
        <p:spPr>
          <a:xfrm>
            <a:off x="7350904" y="736400"/>
            <a:ext cx="7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981" name="Google Shape;981;p48"/>
          <p:cNvCxnSpPr/>
          <p:nvPr/>
        </p:nvCxnSpPr>
        <p:spPr>
          <a:xfrm>
            <a:off x="1724775" y="1560459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2" name="Google Shape;982;p48"/>
          <p:cNvSpPr txBox="1"/>
          <p:nvPr/>
        </p:nvSpPr>
        <p:spPr>
          <a:xfrm>
            <a:off x="2051347" y="2241492"/>
            <a:ext cx="542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느낀 점 : 협업과 코드 리뷰의 중요성 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아쉬운 점 : 수행 여부 구현 방식 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9"/>
          <p:cNvSpPr txBox="1">
            <a:spLocks noGrp="1"/>
          </p:cNvSpPr>
          <p:nvPr>
            <p:ph type="title"/>
          </p:nvPr>
        </p:nvSpPr>
        <p:spPr>
          <a:xfrm>
            <a:off x="2098175" y="580800"/>
            <a:ext cx="56229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작성 / 분석페이지 </a:t>
            </a:r>
            <a:r>
              <a:rPr lang="en">
                <a:solidFill>
                  <a:schemeClr val="accent2"/>
                </a:solidFill>
              </a:rPr>
              <a:t>‘시연 영상’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8" name="Google Shape;988;p4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90" name="Google Shape;990;p4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991" name="Google Shape;991;p49"/>
          <p:cNvGrpSpPr/>
          <p:nvPr/>
        </p:nvGrpSpPr>
        <p:grpSpPr>
          <a:xfrm>
            <a:off x="5166619" y="1472427"/>
            <a:ext cx="3439196" cy="2775803"/>
            <a:chOff x="4994678" y="1173377"/>
            <a:chExt cx="3439196" cy="2775803"/>
          </a:xfrm>
        </p:grpSpPr>
        <p:grpSp>
          <p:nvGrpSpPr>
            <p:cNvPr id="992" name="Google Shape;992;p49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993" name="Google Shape;993;p49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994" name="Google Shape;994;p49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995" name="Google Shape;995;p49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996" name="Google Shape;996;p49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997" name="Google Shape;997;p49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998" name="Google Shape;998;p49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99" name="Google Shape;999;p49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0" name="Google Shape;1000;p49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001" name="Google Shape;1001;p49"/>
          <p:cNvGrpSpPr/>
          <p:nvPr/>
        </p:nvGrpSpPr>
        <p:grpSpPr>
          <a:xfrm>
            <a:off x="1184775" y="1472427"/>
            <a:ext cx="3439196" cy="2775803"/>
            <a:chOff x="4994678" y="1173377"/>
            <a:chExt cx="3439196" cy="2775803"/>
          </a:xfrm>
        </p:grpSpPr>
        <p:grpSp>
          <p:nvGrpSpPr>
            <p:cNvPr id="1002" name="Google Shape;1002;p49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003" name="Google Shape;1003;p49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004" name="Google Shape;1004;p49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1005" name="Google Shape;1005;p49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006" name="Google Shape;1006;p49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007" name="Google Shape;1007;p49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008" name="Google Shape;1008;p49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009" name="Google Shape;1009;p49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0" name="Google Shape;1010;p49"/>
          <p:cNvSpPr txBox="1"/>
          <p:nvPr/>
        </p:nvSpPr>
        <p:spPr>
          <a:xfrm>
            <a:off x="3471710" y="3885729"/>
            <a:ext cx="106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Pagination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1" name="Google Shape;1011;p49"/>
          <p:cNvSpPr txBox="1"/>
          <p:nvPr/>
        </p:nvSpPr>
        <p:spPr>
          <a:xfrm>
            <a:off x="7445409" y="3909525"/>
            <a:ext cx="126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CompleteCheck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" name="작성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6328" y="1624057"/>
            <a:ext cx="3131654" cy="1787195"/>
          </a:xfrm>
          <a:prstGeom prst="rect">
            <a:avLst/>
          </a:prstGeom>
        </p:spPr>
      </p:pic>
      <p:pic>
        <p:nvPicPr>
          <p:cNvPr id="3" name="분석페이지_최종수정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19539" y="1611881"/>
            <a:ext cx="3197062" cy="1799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0"/>
          <p:cNvSpPr txBox="1">
            <a:spLocks noGrp="1"/>
          </p:cNvSpPr>
          <p:nvPr>
            <p:ph type="title"/>
          </p:nvPr>
        </p:nvSpPr>
        <p:spPr>
          <a:xfrm>
            <a:off x="1624450" y="641925"/>
            <a:ext cx="65115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작성/분석 페이지 </a:t>
            </a:r>
            <a:r>
              <a:rPr lang="en">
                <a:solidFill>
                  <a:schemeClr val="accent2"/>
                </a:solidFill>
              </a:rPr>
              <a:t>‘자체평가 의견’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9" name="Google Shape;1019;p5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20" name="Google Shape;1020;p5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21" name="Google Shape;1021;p5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22" name="Google Shape;1022;p5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023" name="Google Shape;1023;p5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024" name="Google Shape;1024;p50"/>
          <p:cNvSpPr txBox="1"/>
          <p:nvPr/>
        </p:nvSpPr>
        <p:spPr>
          <a:xfrm>
            <a:off x="1573929" y="3621274"/>
            <a:ext cx="779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5" name="Google Shape;1025;p50"/>
          <p:cNvSpPr txBox="1"/>
          <p:nvPr/>
        </p:nvSpPr>
        <p:spPr>
          <a:xfrm>
            <a:off x="7350904" y="736400"/>
            <a:ext cx="7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026" name="Google Shape;1026;p50"/>
          <p:cNvCxnSpPr/>
          <p:nvPr/>
        </p:nvCxnSpPr>
        <p:spPr>
          <a:xfrm>
            <a:off x="1573939" y="1590627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Google Shape;1027;p50"/>
          <p:cNvSpPr txBox="1"/>
          <p:nvPr/>
        </p:nvSpPr>
        <p:spPr>
          <a:xfrm>
            <a:off x="1861850" y="1762325"/>
            <a:ext cx="5702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느낀 점 : 개발 중에 발생한 오류 중 오타로 인한 오류가 많았습니다.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   - 다음 개발때는 좀더 신중하게 작성&lt;/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아쉬운 점 : 분석 페이지에 실시간 그래프 표시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   - 기술적 한계로 그래프 표기를 못했던 점&lt;/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2102875" y="573250"/>
            <a:ext cx="60192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상세 / 수정페이지 </a:t>
            </a:r>
            <a:r>
              <a:rPr lang="en">
                <a:solidFill>
                  <a:schemeClr val="accent2"/>
                </a:solidFill>
              </a:rPr>
              <a:t>‘시연 영상’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3" name="Google Shape;1033;p5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34" name="Google Shape;1034;p5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35" name="Google Shape;1035;p5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1036" name="Google Shape;1036;p51"/>
          <p:cNvGrpSpPr/>
          <p:nvPr/>
        </p:nvGrpSpPr>
        <p:grpSpPr>
          <a:xfrm>
            <a:off x="5166619" y="1472427"/>
            <a:ext cx="3439196" cy="2775803"/>
            <a:chOff x="4994678" y="1173377"/>
            <a:chExt cx="3439196" cy="2775803"/>
          </a:xfrm>
        </p:grpSpPr>
        <p:grpSp>
          <p:nvGrpSpPr>
            <p:cNvPr id="1037" name="Google Shape;1037;p51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038" name="Google Shape;1038;p51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039" name="Google Shape;1039;p51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1040" name="Google Shape;1040;p51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041" name="Google Shape;1041;p51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042" name="Google Shape;1042;p51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043" name="Google Shape;1043;p51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044" name="Google Shape;1044;p51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5" name="Google Shape;1045;p51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046" name="Google Shape;1046;p51"/>
          <p:cNvGrpSpPr/>
          <p:nvPr/>
        </p:nvGrpSpPr>
        <p:grpSpPr>
          <a:xfrm>
            <a:off x="1184775" y="1472427"/>
            <a:ext cx="3439196" cy="2775803"/>
            <a:chOff x="4994678" y="1173377"/>
            <a:chExt cx="3439196" cy="2775803"/>
          </a:xfrm>
        </p:grpSpPr>
        <p:grpSp>
          <p:nvGrpSpPr>
            <p:cNvPr id="1047" name="Google Shape;1047;p51"/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048" name="Google Shape;1048;p51"/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049" name="Google Shape;1049;p51"/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1050" name="Google Shape;1050;p51"/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051" name="Google Shape;1051;p51"/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052" name="Google Shape;1052;p51"/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053" name="Google Shape;1053;p51"/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054" name="Google Shape;1054;p51"/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5" name="Google Shape;1055;p51"/>
          <p:cNvSpPr txBox="1"/>
          <p:nvPr/>
        </p:nvSpPr>
        <p:spPr>
          <a:xfrm>
            <a:off x="3471710" y="3885729"/>
            <a:ext cx="106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detail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6" name="Google Shape;1056;p51"/>
          <p:cNvSpPr txBox="1"/>
          <p:nvPr/>
        </p:nvSpPr>
        <p:spPr>
          <a:xfrm>
            <a:off x="7445409" y="3909525"/>
            <a:ext cx="126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Code"/>
                <a:ea typeface="Fira Code"/>
                <a:cs typeface="Fira Code"/>
                <a:sym typeface="Fira Code"/>
              </a:rPr>
              <a:t>update</a:t>
            </a:r>
            <a:endParaRPr sz="10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" name="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54128" y="1592006"/>
            <a:ext cx="3123644" cy="1806478"/>
          </a:xfrm>
          <a:prstGeom prst="rect">
            <a:avLst/>
          </a:prstGeom>
        </p:spPr>
      </p:pic>
      <p:pic>
        <p:nvPicPr>
          <p:cNvPr id="3" name="updat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1972" y="1607881"/>
            <a:ext cx="3134559" cy="1803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2"/>
          <p:cNvSpPr txBox="1">
            <a:spLocks noGrp="1"/>
          </p:cNvSpPr>
          <p:nvPr>
            <p:ph type="title"/>
          </p:nvPr>
        </p:nvSpPr>
        <p:spPr>
          <a:xfrm>
            <a:off x="1462375" y="565725"/>
            <a:ext cx="63357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상세/수정 페이지 </a:t>
            </a:r>
            <a:r>
              <a:rPr lang="en">
                <a:solidFill>
                  <a:schemeClr val="accent2"/>
                </a:solidFill>
              </a:rPr>
              <a:t>‘자체평가 의견’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4" name="Google Shape;1064;p5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65" name="Google Shape;1065;p5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66" name="Google Shape;1066;p5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67" name="Google Shape;1067;p5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068" name="Google Shape;1068;p5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069" name="Google Shape;1069;p52"/>
          <p:cNvSpPr txBox="1"/>
          <p:nvPr/>
        </p:nvSpPr>
        <p:spPr>
          <a:xfrm>
            <a:off x="1573929" y="3621274"/>
            <a:ext cx="779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4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70" name="Google Shape;1070;p52"/>
          <p:cNvSpPr txBox="1"/>
          <p:nvPr/>
        </p:nvSpPr>
        <p:spPr>
          <a:xfrm>
            <a:off x="7350904" y="736400"/>
            <a:ext cx="77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071" name="Google Shape;1071;p52"/>
          <p:cNvCxnSpPr/>
          <p:nvPr/>
        </p:nvCxnSpPr>
        <p:spPr>
          <a:xfrm>
            <a:off x="1573939" y="1590627"/>
            <a:ext cx="0" cy="2064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2"/>
          <p:cNvSpPr txBox="1"/>
          <p:nvPr/>
        </p:nvSpPr>
        <p:spPr>
          <a:xfrm>
            <a:off x="1996975" y="1959450"/>
            <a:ext cx="531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느낀 점 : 프로젝트를 진행하면서 구상한 화면과 그걸 실제로 구현하는 것의 차이점을 이해하게 된 것 같다. 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 아쉬운 점 : 요구정의서에 있지 않아 만들지 않았으나, 삭제 버튼이 있으면 사용자 편의상 더 좋았을 것 같다. 다음에 업데이트 하고 싶다. &lt;/</a:t>
            </a: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&gt;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3"/>
          <p:cNvSpPr txBox="1">
            <a:spLocks noGrp="1"/>
          </p:cNvSpPr>
          <p:nvPr>
            <p:ph type="title"/>
          </p:nvPr>
        </p:nvSpPr>
        <p:spPr>
          <a:xfrm>
            <a:off x="1508375" y="990531"/>
            <a:ext cx="6863100" cy="21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The End</a:t>
            </a:r>
            <a:r>
              <a:rPr lang="en"/>
              <a:t>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2"/>
                </a:solidFill>
              </a:rPr>
              <a:t>Team Number One;</a:t>
            </a:r>
            <a:r>
              <a:rPr lang="en" sz="5000">
                <a:solidFill>
                  <a:schemeClr val="accent2"/>
                </a:solidFill>
              </a:rPr>
              <a:t> 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078" name="Google Shape;1078;p5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79" name="Google Shape;1079;p5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80" name="Google Shape;1080;p53"/>
          <p:cNvSpPr txBox="1"/>
          <p:nvPr/>
        </p:nvSpPr>
        <p:spPr>
          <a:xfrm>
            <a:off x="1639725" y="314481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1" name="Google Shape;1081;p5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1082" name="Google Shape;1082;p53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3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Introduce Members;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93" name="Google Shape;493;p27"/>
          <p:cNvSpPr txBox="1">
            <a:spLocks noGrp="1"/>
          </p:cNvSpPr>
          <p:nvPr>
            <p:ph type="subTitle" idx="1"/>
          </p:nvPr>
        </p:nvSpPr>
        <p:spPr>
          <a:xfrm>
            <a:off x="319921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두뇌파; 피그마 담당; 리스트 페이지 담당; PPT 작성담당; &gt;</a:t>
            </a:r>
            <a:endParaRPr/>
          </a:p>
        </p:txBody>
      </p:sp>
      <p:sp>
        <p:nvSpPr>
          <p:cNvPr id="494" name="Google Shape;494;p27"/>
          <p:cNvSpPr txBox="1">
            <a:spLocks noGrp="1"/>
          </p:cNvSpPr>
          <p:nvPr>
            <p:ph type="subTitle" idx="2"/>
          </p:nvPr>
        </p:nvSpPr>
        <p:spPr>
          <a:xfrm>
            <a:off x="3214262" y="2638363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감각파; 디자인 조언; 상세 페이지 담당; 수정 페이지 담당; &gt;</a:t>
            </a:r>
            <a:endParaRPr/>
          </a:p>
        </p:txBody>
      </p:sp>
      <p:sp>
        <p:nvSpPr>
          <p:cNvPr id="495" name="Google Shape;495;p27"/>
          <p:cNvSpPr txBox="1">
            <a:spLocks noGrp="1"/>
          </p:cNvSpPr>
          <p:nvPr>
            <p:ph type="subTitle" idx="3"/>
          </p:nvPr>
        </p:nvSpPr>
        <p:spPr>
          <a:xfrm>
            <a:off x="3195319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Team Member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6" name="Google Shape;496;p27"/>
          <p:cNvSpPr txBox="1">
            <a:spLocks noGrp="1"/>
          </p:cNvSpPr>
          <p:nvPr>
            <p:ph type="subTitle" idx="4"/>
          </p:nvPr>
        </p:nvSpPr>
        <p:spPr>
          <a:xfrm>
            <a:off x="3195319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노력파; 프로젝트 일정관리; 작성 페이지 담당; 통계 페이지 담당; &gt;</a:t>
            </a:r>
            <a:endParaRPr/>
          </a:p>
        </p:txBody>
      </p:sp>
      <p:sp>
        <p:nvSpPr>
          <p:cNvPr id="497" name="Google Shape;497;p27"/>
          <p:cNvSpPr txBox="1">
            <a:spLocks noGrp="1"/>
          </p:cNvSpPr>
          <p:nvPr>
            <p:ph type="subTitle" idx="5"/>
          </p:nvPr>
        </p:nvSpPr>
        <p:spPr>
          <a:xfrm>
            <a:off x="3195319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Leader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subTitle" idx="6"/>
          </p:nvPr>
        </p:nvSpPr>
        <p:spPr>
          <a:xfrm>
            <a:off x="319921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Team Member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99" name="Google Shape;499;p27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00" name="Google Shape;500;p2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01" name="Google Shape;501;p27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2" name="Google Shape;502;p27"/>
          <p:cNvGrpSpPr/>
          <p:nvPr/>
        </p:nvGrpSpPr>
        <p:grpSpPr>
          <a:xfrm>
            <a:off x="1690428" y="1347569"/>
            <a:ext cx="1386187" cy="859316"/>
            <a:chOff x="4764875" y="1706700"/>
            <a:chExt cx="578325" cy="487500"/>
          </a:xfrm>
        </p:grpSpPr>
        <p:sp>
          <p:nvSpPr>
            <p:cNvPr id="503" name="Google Shape;503;p27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7"/>
          <p:cNvGrpSpPr/>
          <p:nvPr/>
        </p:nvGrpSpPr>
        <p:grpSpPr>
          <a:xfrm>
            <a:off x="1690325" y="3313382"/>
            <a:ext cx="1386187" cy="859316"/>
            <a:chOff x="4764875" y="1706700"/>
            <a:chExt cx="578325" cy="487500"/>
          </a:xfrm>
        </p:grpSpPr>
        <p:sp>
          <p:nvSpPr>
            <p:cNvPr id="506" name="Google Shape;506;p27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27"/>
          <p:cNvSpPr txBox="1">
            <a:spLocks noGrp="1"/>
          </p:cNvSpPr>
          <p:nvPr>
            <p:ph type="subTitle" idx="4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9" name="Google Shape;509;p27"/>
          <p:cNvSpPr txBox="1">
            <a:spLocks noGrp="1"/>
          </p:cNvSpPr>
          <p:nvPr>
            <p:ph type="subTitle" idx="4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4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511" name="Google Shape;511;p27"/>
          <p:cNvGrpSpPr/>
          <p:nvPr/>
        </p:nvGrpSpPr>
        <p:grpSpPr>
          <a:xfrm>
            <a:off x="1690119" y="2330469"/>
            <a:ext cx="1386187" cy="859316"/>
            <a:chOff x="4764875" y="1706700"/>
            <a:chExt cx="578325" cy="487500"/>
          </a:xfrm>
        </p:grpSpPr>
        <p:sp>
          <p:nvSpPr>
            <p:cNvPr id="512" name="Google Shape;512;p27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4" name="Google Shape;514;p27"/>
          <p:cNvPicPr preferRelativeResize="0"/>
          <p:nvPr/>
        </p:nvPicPr>
        <p:blipFill rotWithShape="1">
          <a:blip r:embed="rId3">
            <a:alphaModFix/>
          </a:blip>
          <a:srcRect l="18891" t="30097" r="60411" b="23341"/>
          <a:stretch/>
        </p:blipFill>
        <p:spPr>
          <a:xfrm>
            <a:off x="2052913" y="1257768"/>
            <a:ext cx="680419" cy="9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7"/>
          <p:cNvPicPr preferRelativeResize="0"/>
          <p:nvPr/>
        </p:nvPicPr>
        <p:blipFill rotWithShape="1">
          <a:blip r:embed="rId3">
            <a:alphaModFix/>
          </a:blip>
          <a:srcRect l="42478" t="31545" r="36824" b="23878"/>
          <a:stretch/>
        </p:blipFill>
        <p:spPr>
          <a:xfrm>
            <a:off x="2052916" y="2278019"/>
            <a:ext cx="680400" cy="9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7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517" name="Google Shape;517;p27"/>
          <p:cNvPicPr preferRelativeResize="0"/>
          <p:nvPr/>
        </p:nvPicPr>
        <p:blipFill rotWithShape="1">
          <a:blip r:embed="rId4">
            <a:alphaModFix/>
          </a:blip>
          <a:srcRect l="66243" t="37918" r="11645" b="35414"/>
          <a:stretch/>
        </p:blipFill>
        <p:spPr>
          <a:xfrm>
            <a:off x="1995161" y="3291520"/>
            <a:ext cx="823239" cy="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8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23" name="Google Shape;523;p28"/>
          <p:cNvSpPr txBox="1">
            <a:spLocks noGrp="1"/>
          </p:cNvSpPr>
          <p:nvPr>
            <p:ph type="title" idx="2"/>
          </p:nvPr>
        </p:nvSpPr>
        <p:spPr>
          <a:xfrm>
            <a:off x="2598238" y="1590198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프로젝트 개요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4" name="Google Shape;524;p28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프로젝트 주제 및 선정 배경&gt;</a:t>
            </a:r>
            <a:endParaRPr/>
          </a:p>
        </p:txBody>
      </p:sp>
      <p:sp>
        <p:nvSpPr>
          <p:cNvPr id="525" name="Google Shape;525;p28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26" name="Google Shape;526;p28"/>
          <p:cNvCxnSpPr>
            <a:endCxn id="525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28" name="Google Shape;528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29" name="Google Shape;529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0" name="Google Shape;530;p2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>
            <a:spLocks noGrp="1"/>
          </p:cNvSpPr>
          <p:nvPr>
            <p:ph type="title"/>
          </p:nvPr>
        </p:nvSpPr>
        <p:spPr>
          <a:xfrm>
            <a:off x="1508375" y="990531"/>
            <a:ext cx="6863100" cy="21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Topic</a:t>
            </a:r>
            <a:r>
              <a:rPr lang="en"/>
              <a:t>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2"/>
                </a:solidFill>
              </a:rPr>
              <a:t>Miracle Morning;</a:t>
            </a:r>
            <a:r>
              <a:rPr lang="en" sz="5000">
                <a:solidFill>
                  <a:schemeClr val="accent2"/>
                </a:solidFill>
              </a:rPr>
              <a:t> 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537" name="Google Shape;537;p29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9" name="Google Shape;539;p29"/>
          <p:cNvSpPr txBox="1"/>
          <p:nvPr/>
        </p:nvSpPr>
        <p:spPr>
          <a:xfrm>
            <a:off x="1639725" y="3144818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0" name="Google Shape;540;p2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1" name="Google Shape;541;p29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Topic </a:t>
            </a:r>
            <a:r>
              <a:rPr lang="en">
                <a:solidFill>
                  <a:schemeClr val="accent2"/>
                </a:solidFill>
              </a:rPr>
              <a:t>‘선정 배경’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8" name="Google Shape;548;p30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9" name="Google Shape;549;p30"/>
          <p:cNvSpPr txBox="1"/>
          <p:nvPr/>
        </p:nvSpPr>
        <p:spPr>
          <a:xfrm>
            <a:off x="1630375" y="126147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0" name="Google Shape;550;p30"/>
          <p:cNvSpPr txBox="1"/>
          <p:nvPr/>
        </p:nvSpPr>
        <p:spPr>
          <a:xfrm>
            <a:off x="2888875" y="1261450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클라이언트 니즈 파악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1" name="Google Shape;551;p30"/>
          <p:cNvSpPr txBox="1"/>
          <p:nvPr/>
        </p:nvSpPr>
        <p:spPr>
          <a:xfrm>
            <a:off x="2068425" y="198400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2" name="Google Shape;552;p30"/>
          <p:cNvSpPr txBox="1"/>
          <p:nvPr/>
        </p:nvSpPr>
        <p:spPr>
          <a:xfrm>
            <a:off x="3326925" y="198400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경쟁 기업에 대한 이해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>
            <a:off x="2505725" y="2706550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4" name="Google Shape;554;p30"/>
          <p:cNvSpPr txBox="1"/>
          <p:nvPr/>
        </p:nvSpPr>
        <p:spPr>
          <a:xfrm>
            <a:off x="3764225" y="27065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제품과 서비스 속성 고려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5" name="Google Shape;555;p30"/>
          <p:cNvSpPr txBox="1"/>
          <p:nvPr/>
        </p:nvSpPr>
        <p:spPr>
          <a:xfrm>
            <a:off x="2924775" y="3429125"/>
            <a:ext cx="1294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6" name="Google Shape;556;p30"/>
          <p:cNvSpPr txBox="1"/>
          <p:nvPr/>
        </p:nvSpPr>
        <p:spPr>
          <a:xfrm>
            <a:off x="4183275" y="34291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인터넷을 통한 데스크 리서치 진행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7" name="Google Shape;557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58" name="Google Shape;558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59" name="Google Shape;559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cxnSp>
        <p:nvCxnSpPr>
          <p:cNvPr id="560" name="Google Shape;560;p30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0"/>
          <p:cNvCxnSpPr>
            <a:stCxn id="562" idx="2"/>
            <a:endCxn id="549" idx="1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0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0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5" name="Google Shape;565;p30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30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7" name="Google Shape;567;p30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0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0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클라이언트 </a:t>
            </a:r>
            <a:r>
              <a:rPr lang="en">
                <a:solidFill>
                  <a:schemeClr val="accent2"/>
                </a:solidFill>
              </a:rPr>
              <a:t>‘니즈 파악’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76" name="Google Shape;576;p31"/>
          <p:cNvSpPr txBox="1"/>
          <p:nvPr/>
        </p:nvSpPr>
        <p:spPr>
          <a:xfrm>
            <a:off x="1084825" y="3663550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1630375" y="1409678"/>
            <a:ext cx="2133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01 기능적 니즈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1641251" y="2201970"/>
            <a:ext cx="2133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02 감성적 니즈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9" name="Google Shape;579;p31"/>
          <p:cNvSpPr txBox="1"/>
          <p:nvPr/>
        </p:nvSpPr>
        <p:spPr>
          <a:xfrm>
            <a:off x="1649738" y="3035370"/>
            <a:ext cx="2133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03 신체적 니즈  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0" name="Google Shape;580;p31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81" name="Google Shape;581;p31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82" name="Google Shape;582;p31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cxnSp>
        <p:nvCxnSpPr>
          <p:cNvPr id="583" name="Google Shape;583;p31"/>
          <p:cNvCxnSpPr>
            <a:endCxn id="584" idx="0"/>
          </p:cNvCxnSpPr>
          <p:nvPr/>
        </p:nvCxnSpPr>
        <p:spPr>
          <a:xfrm>
            <a:off x="1337875" y="1154963"/>
            <a:ext cx="0" cy="250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1"/>
          <p:cNvCxnSpPr>
            <a:stCxn id="586" idx="2"/>
            <a:endCxn id="577" idx="1"/>
          </p:cNvCxnSpPr>
          <p:nvPr/>
        </p:nvCxnSpPr>
        <p:spPr>
          <a:xfrm>
            <a:off x="1337875" y="1701878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1"/>
          <p:cNvCxnSpPr/>
          <p:nvPr/>
        </p:nvCxnSpPr>
        <p:spPr>
          <a:xfrm>
            <a:off x="1337875" y="2494145"/>
            <a:ext cx="344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1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1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1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0" name="Google Shape;590;p31"/>
          <p:cNvCxnSpPr/>
          <p:nvPr/>
        </p:nvCxnSpPr>
        <p:spPr>
          <a:xfrm rot="10800000" flipH="1">
            <a:off x="1334384" y="3327570"/>
            <a:ext cx="289200" cy="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1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1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>
            <a:spLocks noGrp="1"/>
          </p:cNvSpPr>
          <p:nvPr>
            <p:ph type="title"/>
          </p:nvPr>
        </p:nvSpPr>
        <p:spPr>
          <a:xfrm>
            <a:off x="1143250" y="65811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r>
              <a:rPr lang="en">
                <a:solidFill>
                  <a:schemeClr val="accent2"/>
                </a:solidFill>
              </a:rPr>
              <a:t>‘경쟁 기업’</a:t>
            </a:r>
            <a:r>
              <a:rPr lang="en"/>
              <a:t>에 대한 이해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98" name="Google Shape;598;p32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99" name="Google Shape;599;p32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00" name="Google Shape;600;p32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01" name="Google Shape;601;p32"/>
          <p:cNvGrpSpPr/>
          <p:nvPr/>
        </p:nvGrpSpPr>
        <p:grpSpPr>
          <a:xfrm>
            <a:off x="1084825" y="1412700"/>
            <a:ext cx="506100" cy="3066005"/>
            <a:chOff x="1084825" y="1211240"/>
            <a:chExt cx="506100" cy="3261707"/>
          </a:xfrm>
        </p:grpSpPr>
        <p:sp>
          <p:nvSpPr>
            <p:cNvPr id="602" name="Google Shape;602;p32"/>
            <p:cNvSpPr txBox="1"/>
            <p:nvPr/>
          </p:nvSpPr>
          <p:spPr>
            <a:xfrm>
              <a:off x="1084825" y="3818047"/>
              <a:ext cx="5061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03" name="Google Shape;603;p32"/>
            <p:cNvCxnSpPr/>
            <p:nvPr/>
          </p:nvCxnSpPr>
          <p:spPr>
            <a:xfrm>
              <a:off x="1337875" y="1211240"/>
              <a:ext cx="0" cy="2524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" name="Google Shape;604;p32"/>
          <p:cNvSpPr txBox="1">
            <a:spLocks noGrp="1"/>
          </p:cNvSpPr>
          <p:nvPr>
            <p:ph type="body" idx="1"/>
          </p:nvPr>
        </p:nvSpPr>
        <p:spPr>
          <a:xfrm>
            <a:off x="2232850" y="2007775"/>
            <a:ext cx="5111400" cy="11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Point:</a:t>
            </a:r>
            <a:endParaRPr sz="100">
              <a:solidFill>
                <a:schemeClr val="accent1"/>
              </a:solidFill>
            </a:endParaRPr>
          </a:p>
          <a:p>
            <a:pPr marL="457200" lvl="0" indent="-406400" algn="l" rtl="0">
              <a:spcBef>
                <a:spcPts val="1200"/>
              </a:spcBef>
              <a:spcAft>
                <a:spcPts val="0"/>
              </a:spcAft>
              <a:buClr>
                <a:srgbClr val="F8FAFB"/>
              </a:buClr>
              <a:buSzPts val="2800"/>
              <a:buChar char="∗"/>
            </a:pPr>
            <a:r>
              <a:rPr lang="en" sz="2800">
                <a:solidFill>
                  <a:srgbClr val="F8FAFB"/>
                </a:solidFill>
              </a:rPr>
              <a:t>경쟁업체 주제 파악</a:t>
            </a:r>
            <a:endParaRPr sz="2800">
              <a:solidFill>
                <a:srgbClr val="F8FAFB"/>
              </a:solidFill>
            </a:endParaRPr>
          </a:p>
        </p:txBody>
      </p:sp>
      <p:sp>
        <p:nvSpPr>
          <p:cNvPr id="605" name="Google Shape;605;p3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2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제품과 서비스 속성 고려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12" name="Google Shape;612;p33"/>
          <p:cNvSpPr txBox="1">
            <a:spLocks noGrp="1"/>
          </p:cNvSpPr>
          <p:nvPr>
            <p:ph type="body" idx="1"/>
          </p:nvPr>
        </p:nvSpPr>
        <p:spPr>
          <a:xfrm>
            <a:off x="2232850" y="1768899"/>
            <a:ext cx="5111400" cy="15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Point:</a:t>
            </a:r>
            <a:endParaRPr sz="1800">
              <a:solidFill>
                <a:schemeClr val="accent1"/>
              </a:solidFill>
            </a:endParaRPr>
          </a:p>
          <a:p>
            <a:pPr marL="457200" lvl="0" indent="-406400" algn="l" rtl="0">
              <a:spcBef>
                <a:spcPts val="1200"/>
              </a:spcBef>
              <a:spcAft>
                <a:spcPts val="0"/>
              </a:spcAft>
              <a:buSzPts val="2800"/>
              <a:buChar char="∗"/>
            </a:pPr>
            <a:r>
              <a:rPr lang="en" sz="2800">
                <a:solidFill>
                  <a:srgbClr val="F8FAFB"/>
                </a:solidFill>
              </a:rPr>
              <a:t>'미라클 모닝' 포함 -&gt; 효율적인 습관 형성</a:t>
            </a:r>
            <a:endParaRPr sz="2800"/>
          </a:p>
        </p:txBody>
      </p:sp>
      <p:sp>
        <p:nvSpPr>
          <p:cNvPr id="613" name="Google Shape;613;p33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HTML_CSS_PHP_ONLY K_Digital_Training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14" name="Google Shape;614;p33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그린_컴퓨터_아트_학원</a:t>
            </a:r>
            <a:r>
              <a:rPr lang="en" sz="1400">
                <a:solidFill>
                  <a:schemeClr val="accent3"/>
                </a:solidFill>
              </a:rPr>
              <a:t>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15" name="Google Shape;615;p33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그린_컴퓨터_아카데미</a:t>
            </a:r>
            <a:r>
              <a:rPr lang="en" sz="1400">
                <a:solidFill>
                  <a:schemeClr val="accent3"/>
                </a:solidFill>
              </a:rPr>
              <a:t>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16" name="Google Shape;616;p33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617" name="Google Shape;617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18" name="Google Shape;618;p33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9" name="Google Shape;619;p33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3"/>
          <p:cNvSpPr/>
          <p:nvPr/>
        </p:nvSpPr>
        <p:spPr>
          <a:xfrm>
            <a:off x="8650425" y="4758858"/>
            <a:ext cx="188700" cy="18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Microsoft Office PowerPoint</Application>
  <PresentationFormat>화면 슬라이드 쇼(16:9)</PresentationFormat>
  <Paragraphs>258</Paragraphs>
  <Slides>29</Slides>
  <Notes>29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Montserrat</vt:lpstr>
      <vt:lpstr>Arial</vt:lpstr>
      <vt:lpstr>Fira Code</vt:lpstr>
      <vt:lpstr>Programming Language Workshop for Beginners by Slidesgo</vt:lpstr>
      <vt:lpstr>Miracle Morning ‘Project’ {</vt:lpstr>
      <vt:lpstr>01</vt:lpstr>
      <vt:lpstr>01 Introduce Members; {</vt:lpstr>
      <vt:lpstr>02 {</vt:lpstr>
      <vt:lpstr>Topic {  Miracle Morning; </vt:lpstr>
      <vt:lpstr>Project Topic ‘선정 배경’ {</vt:lpstr>
      <vt:lpstr>01 클라이언트 ‘니즈 파악’ {</vt:lpstr>
      <vt:lpstr>02 ‘경쟁 기업’에 대한 이해 {</vt:lpstr>
      <vt:lpstr>03 제품과 서비스 속성 고려 {</vt:lpstr>
      <vt:lpstr>04 인터넷을 통한 데스크 리서치 진행 {</vt:lpstr>
      <vt:lpstr>03</vt:lpstr>
      <vt:lpstr>01 클라이언트 요구 정의서 ‘파악 및 협의’ {</vt:lpstr>
      <vt:lpstr>01 클라이언트 요구 정의서 ‘파악 및 협의’ {</vt:lpstr>
      <vt:lpstr>02 일정 관리표 (간드차트);    {</vt:lpstr>
      <vt:lpstr>03 활용 ‘개발 및 디자인 툴’ {</vt:lpstr>
      <vt:lpstr>03 활용 ‘협업툴’{</vt:lpstr>
      <vt:lpstr>04 디자인 스케치 {</vt:lpstr>
      <vt:lpstr>04 디자인 스케치 {</vt:lpstr>
      <vt:lpstr>03 프로그램 구현</vt:lpstr>
      <vt:lpstr>03 프로그램 구현</vt:lpstr>
      <vt:lpstr>03 프로그램 구현</vt:lpstr>
      <vt:lpstr>03 프로그램 구현</vt:lpstr>
      <vt:lpstr>리스트 페이지 ‘시연 영상’</vt:lpstr>
      <vt:lpstr>리스트 페이지 ‘자체평가 의견’</vt:lpstr>
      <vt:lpstr>작성 / 분석페이지 ‘시연 영상’</vt:lpstr>
      <vt:lpstr>작성/분석 페이지 ‘자체평가 의견’</vt:lpstr>
      <vt:lpstr>상세 / 수정페이지 ‘시연 영상’</vt:lpstr>
      <vt:lpstr>상세/수정 페이지 ‘자체평가 의견’</vt:lpstr>
      <vt:lpstr>The End {  Team Number One;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Miracle Morning ‘Project’ {</dc:title>
  <cp:lastModifiedBy>Windows 사용자</cp:lastModifiedBy>
  <cp:revision>1</cp:revision>
  <dcterms:modified xsi:type="dcterms:W3CDTF">2023-04-26T00:53:43Z</dcterms:modified>
</cp:coreProperties>
</file>